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1075" r:id="rId2"/>
    <p:sldId id="1076" r:id="rId3"/>
    <p:sldId id="1640" r:id="rId4"/>
    <p:sldId id="1176" r:id="rId5"/>
    <p:sldId id="1175" r:id="rId6"/>
    <p:sldId id="1642" r:id="rId7"/>
    <p:sldId id="1643" r:id="rId8"/>
    <p:sldId id="1641" r:id="rId9"/>
    <p:sldId id="1644" r:id="rId10"/>
    <p:sldId id="1645" r:id="rId11"/>
    <p:sldId id="1675" r:id="rId12"/>
    <p:sldId id="164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14415F-04FA-47A3-8467-F91C71B18E06}" type="datetimeFigureOut">
              <a:rPr lang="en-GB" smtClean="0"/>
              <a:t>07/09/2021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ACE276-BB5F-4D61-952D-7A69E9ED1CB9}" type="slidenum">
              <a:rPr lang="en-GB" smtClean="0"/>
              <a:t>‹#›</a:t>
            </a:fld>
            <a:endParaRPr lang="en-GB"/>
          </a:p>
        </p:txBody>
      </p:sp>
    </p:spTree>
    <p:extLst>
      <p:ext uri="{BB962C8B-B14F-4D97-AF65-F5344CB8AC3E}">
        <p14:creationId xmlns:p14="http://schemas.microsoft.com/office/powerpoint/2010/main" val="776156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1</a:t>
            </a:fld>
            <a:endParaRPr lang="en-US" altLang="en-US" dirty="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04453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C8565-3BA8-4311-8DC6-A807589A87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436D2FB-734B-4330-89BD-0FC926B1B0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3453C75-14B7-4AEF-904E-9A6AE71D67D1}"/>
              </a:ext>
            </a:extLst>
          </p:cNvPr>
          <p:cNvSpPr>
            <a:spLocks noGrp="1"/>
          </p:cNvSpPr>
          <p:nvPr>
            <p:ph type="dt" sz="half" idx="10"/>
          </p:nvPr>
        </p:nvSpPr>
        <p:spPr/>
        <p:txBody>
          <a:bodyPr/>
          <a:lstStyle/>
          <a:p>
            <a:fld id="{FD50D207-8813-4B11-A138-EB02455D8C41}" type="datetimeFigureOut">
              <a:rPr lang="en-GB" smtClean="0"/>
              <a:t>07/09/2021</a:t>
            </a:fld>
            <a:endParaRPr lang="en-GB"/>
          </a:p>
        </p:txBody>
      </p:sp>
      <p:sp>
        <p:nvSpPr>
          <p:cNvPr id="5" name="Footer Placeholder 4">
            <a:extLst>
              <a:ext uri="{FF2B5EF4-FFF2-40B4-BE49-F238E27FC236}">
                <a16:creationId xmlns:a16="http://schemas.microsoft.com/office/drawing/2014/main" id="{DB6CCD35-E748-4DF8-BC74-A5C397E750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9E3FAC-88D0-4A02-B73F-58FBDDC42F09}"/>
              </a:ext>
            </a:extLst>
          </p:cNvPr>
          <p:cNvSpPr>
            <a:spLocks noGrp="1"/>
          </p:cNvSpPr>
          <p:nvPr>
            <p:ph type="sldNum" sz="quarter" idx="12"/>
          </p:nvPr>
        </p:nvSpPr>
        <p:spPr/>
        <p:txBody>
          <a:bodyPr/>
          <a:lstStyle/>
          <a:p>
            <a:fld id="{6E2A59BB-D46C-4C37-8DE6-168B0DC7230D}" type="slidenum">
              <a:rPr lang="en-GB" smtClean="0"/>
              <a:t>‹#›</a:t>
            </a:fld>
            <a:endParaRPr lang="en-GB"/>
          </a:p>
        </p:txBody>
      </p:sp>
      <p:pic>
        <p:nvPicPr>
          <p:cNvPr id="7" name="Picture 6" descr="Graphical user interface&#10;&#10;Description automatically generated">
            <a:extLst>
              <a:ext uri="{FF2B5EF4-FFF2-40B4-BE49-F238E27FC236}">
                <a16:creationId xmlns:a16="http://schemas.microsoft.com/office/drawing/2014/main" id="{6DFE7109-F37B-4792-B03D-F3AA09A6AEEC}"/>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575953" y="0"/>
            <a:ext cx="1598023" cy="2081716"/>
          </a:xfrm>
          <a:prstGeom prst="rect">
            <a:avLst/>
          </a:prstGeom>
        </p:spPr>
      </p:pic>
      <p:sp>
        <p:nvSpPr>
          <p:cNvPr id="8" name="Footer Placeholder 1">
            <a:extLst>
              <a:ext uri="{FF2B5EF4-FFF2-40B4-BE49-F238E27FC236}">
                <a16:creationId xmlns:a16="http://schemas.microsoft.com/office/drawing/2014/main" id="{1208B244-4C2C-4CF0-93F9-EC8431B33360}"/>
              </a:ext>
            </a:extLst>
          </p:cNvPr>
          <p:cNvSpPr txBox="1">
            <a:spLocks/>
          </p:cNvSpPr>
          <p:nvPr userDrawn="1"/>
        </p:nvSpPr>
        <p:spPr>
          <a:xfrm>
            <a:off x="1041679" y="6280876"/>
            <a:ext cx="10030264"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Tourism Concepts, Theories and Models © Bob McKercher and Bruce Prideaux. All rights reserved 2021</a:t>
            </a:r>
          </a:p>
        </p:txBody>
      </p:sp>
      <p:pic>
        <p:nvPicPr>
          <p:cNvPr id="9" name="Picture 8" descr="A picture containing drawing&#10;&#10;Description automatically generated">
            <a:extLst>
              <a:ext uri="{FF2B5EF4-FFF2-40B4-BE49-F238E27FC236}">
                <a16:creationId xmlns:a16="http://schemas.microsoft.com/office/drawing/2014/main" id="{DEDCFDCD-05DA-4935-A6AB-BF1BA605226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1376" y="6110142"/>
            <a:ext cx="713496" cy="68701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C1F0A99B-BF4A-48D9-A266-42565C3CD553}"/>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390811" y="6110142"/>
            <a:ext cx="713496" cy="687013"/>
          </a:xfrm>
          <a:prstGeom prst="rect">
            <a:avLst/>
          </a:prstGeom>
        </p:spPr>
      </p:pic>
    </p:spTree>
    <p:extLst>
      <p:ext uri="{BB962C8B-B14F-4D97-AF65-F5344CB8AC3E}">
        <p14:creationId xmlns:p14="http://schemas.microsoft.com/office/powerpoint/2010/main" val="3651894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7FC99-E0D1-4A30-BCE7-5FBBAC071BA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4E3FC44-66F0-48B5-807B-46A1890B66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59BB42-B4E6-4AD1-AF29-2B7DE9F5AA26}"/>
              </a:ext>
            </a:extLst>
          </p:cNvPr>
          <p:cNvSpPr>
            <a:spLocks noGrp="1"/>
          </p:cNvSpPr>
          <p:nvPr>
            <p:ph type="dt" sz="half" idx="10"/>
          </p:nvPr>
        </p:nvSpPr>
        <p:spPr/>
        <p:txBody>
          <a:bodyPr/>
          <a:lstStyle/>
          <a:p>
            <a:fld id="{FD50D207-8813-4B11-A138-EB02455D8C41}" type="datetimeFigureOut">
              <a:rPr lang="en-GB" smtClean="0"/>
              <a:t>07/09/2021</a:t>
            </a:fld>
            <a:endParaRPr lang="en-GB"/>
          </a:p>
        </p:txBody>
      </p:sp>
      <p:sp>
        <p:nvSpPr>
          <p:cNvPr id="5" name="Footer Placeholder 4">
            <a:extLst>
              <a:ext uri="{FF2B5EF4-FFF2-40B4-BE49-F238E27FC236}">
                <a16:creationId xmlns:a16="http://schemas.microsoft.com/office/drawing/2014/main" id="{8636070F-2B3D-4127-B72E-7AF6D02B19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AC0F19-2382-4278-8A81-18294A87847A}"/>
              </a:ext>
            </a:extLst>
          </p:cNvPr>
          <p:cNvSpPr>
            <a:spLocks noGrp="1"/>
          </p:cNvSpPr>
          <p:nvPr>
            <p:ph type="sldNum" sz="quarter" idx="12"/>
          </p:nvPr>
        </p:nvSpPr>
        <p:spPr/>
        <p:txBody>
          <a:bodyPr/>
          <a:lstStyle/>
          <a:p>
            <a:fld id="{6E2A59BB-D46C-4C37-8DE6-168B0DC7230D}" type="slidenum">
              <a:rPr lang="en-GB" smtClean="0"/>
              <a:t>‹#›</a:t>
            </a:fld>
            <a:endParaRPr lang="en-GB"/>
          </a:p>
        </p:txBody>
      </p:sp>
    </p:spTree>
    <p:extLst>
      <p:ext uri="{BB962C8B-B14F-4D97-AF65-F5344CB8AC3E}">
        <p14:creationId xmlns:p14="http://schemas.microsoft.com/office/powerpoint/2010/main" val="3676083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5CFFB0-1313-4533-9420-49313D47884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7BF5D35-8CD5-4D49-9149-213DF60B11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1D75D8-D1AE-4D4D-AF28-B6B607AFD6BD}"/>
              </a:ext>
            </a:extLst>
          </p:cNvPr>
          <p:cNvSpPr>
            <a:spLocks noGrp="1"/>
          </p:cNvSpPr>
          <p:nvPr>
            <p:ph type="dt" sz="half" idx="10"/>
          </p:nvPr>
        </p:nvSpPr>
        <p:spPr/>
        <p:txBody>
          <a:bodyPr/>
          <a:lstStyle/>
          <a:p>
            <a:fld id="{FD50D207-8813-4B11-A138-EB02455D8C41}" type="datetimeFigureOut">
              <a:rPr lang="en-GB" smtClean="0"/>
              <a:t>07/09/2021</a:t>
            </a:fld>
            <a:endParaRPr lang="en-GB"/>
          </a:p>
        </p:txBody>
      </p:sp>
      <p:sp>
        <p:nvSpPr>
          <p:cNvPr id="5" name="Footer Placeholder 4">
            <a:extLst>
              <a:ext uri="{FF2B5EF4-FFF2-40B4-BE49-F238E27FC236}">
                <a16:creationId xmlns:a16="http://schemas.microsoft.com/office/drawing/2014/main" id="{BB7176FE-8485-4C3C-8D6F-8326752105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1D4D2F-5CD5-4FD8-8A3E-4E7310DF3F77}"/>
              </a:ext>
            </a:extLst>
          </p:cNvPr>
          <p:cNvSpPr>
            <a:spLocks noGrp="1"/>
          </p:cNvSpPr>
          <p:nvPr>
            <p:ph type="sldNum" sz="quarter" idx="12"/>
          </p:nvPr>
        </p:nvSpPr>
        <p:spPr/>
        <p:txBody>
          <a:bodyPr/>
          <a:lstStyle/>
          <a:p>
            <a:fld id="{6E2A59BB-D46C-4C37-8DE6-168B0DC7230D}" type="slidenum">
              <a:rPr lang="en-GB" smtClean="0"/>
              <a:t>‹#›</a:t>
            </a:fld>
            <a:endParaRPr lang="en-GB"/>
          </a:p>
        </p:txBody>
      </p:sp>
    </p:spTree>
    <p:extLst>
      <p:ext uri="{BB962C8B-B14F-4D97-AF65-F5344CB8AC3E}">
        <p14:creationId xmlns:p14="http://schemas.microsoft.com/office/powerpoint/2010/main" val="1775900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F6DC6-1B99-45C6-83C8-35AEC2D99B5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901863D-B607-4FE3-AED8-5709837A73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088771-9D97-4A8F-B377-ECE5DA7FFE2D}"/>
              </a:ext>
            </a:extLst>
          </p:cNvPr>
          <p:cNvSpPr>
            <a:spLocks noGrp="1"/>
          </p:cNvSpPr>
          <p:nvPr>
            <p:ph type="dt" sz="half" idx="10"/>
          </p:nvPr>
        </p:nvSpPr>
        <p:spPr/>
        <p:txBody>
          <a:bodyPr/>
          <a:lstStyle/>
          <a:p>
            <a:fld id="{FD50D207-8813-4B11-A138-EB02455D8C41}" type="datetimeFigureOut">
              <a:rPr lang="en-GB" smtClean="0"/>
              <a:t>07/09/2021</a:t>
            </a:fld>
            <a:endParaRPr lang="en-GB"/>
          </a:p>
        </p:txBody>
      </p:sp>
      <p:sp>
        <p:nvSpPr>
          <p:cNvPr id="5" name="Footer Placeholder 4">
            <a:extLst>
              <a:ext uri="{FF2B5EF4-FFF2-40B4-BE49-F238E27FC236}">
                <a16:creationId xmlns:a16="http://schemas.microsoft.com/office/drawing/2014/main" id="{DCCE9DEC-8FA4-4078-B386-913DD8308C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BCFE37-9BD0-4062-B3F4-79980B4857AF}"/>
              </a:ext>
            </a:extLst>
          </p:cNvPr>
          <p:cNvSpPr>
            <a:spLocks noGrp="1"/>
          </p:cNvSpPr>
          <p:nvPr>
            <p:ph type="sldNum" sz="quarter" idx="12"/>
          </p:nvPr>
        </p:nvSpPr>
        <p:spPr/>
        <p:txBody>
          <a:bodyPr/>
          <a:lstStyle/>
          <a:p>
            <a:fld id="{6E2A59BB-D46C-4C37-8DE6-168B0DC7230D}" type="slidenum">
              <a:rPr lang="en-GB" smtClean="0"/>
              <a:t>‹#›</a:t>
            </a:fld>
            <a:endParaRPr lang="en-GB"/>
          </a:p>
        </p:txBody>
      </p:sp>
    </p:spTree>
    <p:extLst>
      <p:ext uri="{BB962C8B-B14F-4D97-AF65-F5344CB8AC3E}">
        <p14:creationId xmlns:p14="http://schemas.microsoft.com/office/powerpoint/2010/main" val="256660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EAA7E-D055-4D1F-8791-6850C854199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5DEE126-A238-4DBF-819A-D299D67336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4EC8665-0A19-41EC-8594-7ECD97825F76}"/>
              </a:ext>
            </a:extLst>
          </p:cNvPr>
          <p:cNvSpPr>
            <a:spLocks noGrp="1"/>
          </p:cNvSpPr>
          <p:nvPr>
            <p:ph type="dt" sz="half" idx="10"/>
          </p:nvPr>
        </p:nvSpPr>
        <p:spPr/>
        <p:txBody>
          <a:bodyPr/>
          <a:lstStyle/>
          <a:p>
            <a:fld id="{FD50D207-8813-4B11-A138-EB02455D8C41}" type="datetimeFigureOut">
              <a:rPr lang="en-GB" smtClean="0"/>
              <a:t>07/09/2021</a:t>
            </a:fld>
            <a:endParaRPr lang="en-GB"/>
          </a:p>
        </p:txBody>
      </p:sp>
      <p:sp>
        <p:nvSpPr>
          <p:cNvPr id="5" name="Footer Placeholder 4">
            <a:extLst>
              <a:ext uri="{FF2B5EF4-FFF2-40B4-BE49-F238E27FC236}">
                <a16:creationId xmlns:a16="http://schemas.microsoft.com/office/drawing/2014/main" id="{4B705A13-9A9F-4CAD-99F7-A3CB8CF664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2DE496-D525-40D6-AEE3-3E73EEFF77B6}"/>
              </a:ext>
            </a:extLst>
          </p:cNvPr>
          <p:cNvSpPr>
            <a:spLocks noGrp="1"/>
          </p:cNvSpPr>
          <p:nvPr>
            <p:ph type="sldNum" sz="quarter" idx="12"/>
          </p:nvPr>
        </p:nvSpPr>
        <p:spPr/>
        <p:txBody>
          <a:bodyPr/>
          <a:lstStyle/>
          <a:p>
            <a:fld id="{6E2A59BB-D46C-4C37-8DE6-168B0DC7230D}" type="slidenum">
              <a:rPr lang="en-GB" smtClean="0"/>
              <a:t>‹#›</a:t>
            </a:fld>
            <a:endParaRPr lang="en-GB"/>
          </a:p>
        </p:txBody>
      </p:sp>
    </p:spTree>
    <p:extLst>
      <p:ext uri="{BB962C8B-B14F-4D97-AF65-F5344CB8AC3E}">
        <p14:creationId xmlns:p14="http://schemas.microsoft.com/office/powerpoint/2010/main" val="1838045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830D0-FDA5-4F67-84C2-262194622B6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4FF7EC6-4F05-42DA-8F2B-DC4BAA28DF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949184E-F8E3-4AC9-A3D7-8116F8DFB87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C5549DA-16FD-45EB-BDBB-87CCCF8C392F}"/>
              </a:ext>
            </a:extLst>
          </p:cNvPr>
          <p:cNvSpPr>
            <a:spLocks noGrp="1"/>
          </p:cNvSpPr>
          <p:nvPr>
            <p:ph type="dt" sz="half" idx="10"/>
          </p:nvPr>
        </p:nvSpPr>
        <p:spPr/>
        <p:txBody>
          <a:bodyPr/>
          <a:lstStyle/>
          <a:p>
            <a:fld id="{FD50D207-8813-4B11-A138-EB02455D8C41}" type="datetimeFigureOut">
              <a:rPr lang="en-GB" smtClean="0"/>
              <a:t>07/09/2021</a:t>
            </a:fld>
            <a:endParaRPr lang="en-GB"/>
          </a:p>
        </p:txBody>
      </p:sp>
      <p:sp>
        <p:nvSpPr>
          <p:cNvPr id="6" name="Footer Placeholder 5">
            <a:extLst>
              <a:ext uri="{FF2B5EF4-FFF2-40B4-BE49-F238E27FC236}">
                <a16:creationId xmlns:a16="http://schemas.microsoft.com/office/drawing/2014/main" id="{AB1EE457-8EC0-4D9E-910C-729A1CE54E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7DDDAB5-0E98-45E3-A877-3EA5543F76CE}"/>
              </a:ext>
            </a:extLst>
          </p:cNvPr>
          <p:cNvSpPr>
            <a:spLocks noGrp="1"/>
          </p:cNvSpPr>
          <p:nvPr>
            <p:ph type="sldNum" sz="quarter" idx="12"/>
          </p:nvPr>
        </p:nvSpPr>
        <p:spPr/>
        <p:txBody>
          <a:bodyPr/>
          <a:lstStyle/>
          <a:p>
            <a:fld id="{6E2A59BB-D46C-4C37-8DE6-168B0DC7230D}" type="slidenum">
              <a:rPr lang="en-GB" smtClean="0"/>
              <a:t>‹#›</a:t>
            </a:fld>
            <a:endParaRPr lang="en-GB"/>
          </a:p>
        </p:txBody>
      </p:sp>
    </p:spTree>
    <p:extLst>
      <p:ext uri="{BB962C8B-B14F-4D97-AF65-F5344CB8AC3E}">
        <p14:creationId xmlns:p14="http://schemas.microsoft.com/office/powerpoint/2010/main" val="3539235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16C69-08B0-486D-8A05-5D34056B251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773FA47-6CE6-4989-9961-C8E4763ABA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837AB9-1FCF-4EEC-81FE-6DE996A431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1F8B4E3-5CE0-4DDC-9495-B330CD2968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AD9ABD0-10C4-474A-90E9-BF7EF29B59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CFB8EBD-359E-4F99-A5EE-3C2124018F1C}"/>
              </a:ext>
            </a:extLst>
          </p:cNvPr>
          <p:cNvSpPr>
            <a:spLocks noGrp="1"/>
          </p:cNvSpPr>
          <p:nvPr>
            <p:ph type="dt" sz="half" idx="10"/>
          </p:nvPr>
        </p:nvSpPr>
        <p:spPr/>
        <p:txBody>
          <a:bodyPr/>
          <a:lstStyle/>
          <a:p>
            <a:fld id="{FD50D207-8813-4B11-A138-EB02455D8C41}" type="datetimeFigureOut">
              <a:rPr lang="en-GB" smtClean="0"/>
              <a:t>07/09/2021</a:t>
            </a:fld>
            <a:endParaRPr lang="en-GB"/>
          </a:p>
        </p:txBody>
      </p:sp>
      <p:sp>
        <p:nvSpPr>
          <p:cNvPr id="8" name="Footer Placeholder 7">
            <a:extLst>
              <a:ext uri="{FF2B5EF4-FFF2-40B4-BE49-F238E27FC236}">
                <a16:creationId xmlns:a16="http://schemas.microsoft.com/office/drawing/2014/main" id="{FA891BD1-5BA0-4FCA-97DC-058DE78AB42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60D5488-47E7-428B-87C7-64EACD73BD04}"/>
              </a:ext>
            </a:extLst>
          </p:cNvPr>
          <p:cNvSpPr>
            <a:spLocks noGrp="1"/>
          </p:cNvSpPr>
          <p:nvPr>
            <p:ph type="sldNum" sz="quarter" idx="12"/>
          </p:nvPr>
        </p:nvSpPr>
        <p:spPr/>
        <p:txBody>
          <a:bodyPr/>
          <a:lstStyle/>
          <a:p>
            <a:fld id="{6E2A59BB-D46C-4C37-8DE6-168B0DC7230D}" type="slidenum">
              <a:rPr lang="en-GB" smtClean="0"/>
              <a:t>‹#›</a:t>
            </a:fld>
            <a:endParaRPr lang="en-GB"/>
          </a:p>
        </p:txBody>
      </p:sp>
    </p:spTree>
    <p:extLst>
      <p:ext uri="{BB962C8B-B14F-4D97-AF65-F5344CB8AC3E}">
        <p14:creationId xmlns:p14="http://schemas.microsoft.com/office/powerpoint/2010/main" val="3155962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9D919-4AE7-4B67-9E6D-DE8065D4E2E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59627D2-DB8C-4B1B-A9A2-231523F9CA65}"/>
              </a:ext>
            </a:extLst>
          </p:cNvPr>
          <p:cNvSpPr>
            <a:spLocks noGrp="1"/>
          </p:cNvSpPr>
          <p:nvPr>
            <p:ph type="dt" sz="half" idx="10"/>
          </p:nvPr>
        </p:nvSpPr>
        <p:spPr/>
        <p:txBody>
          <a:bodyPr/>
          <a:lstStyle/>
          <a:p>
            <a:fld id="{FD50D207-8813-4B11-A138-EB02455D8C41}" type="datetimeFigureOut">
              <a:rPr lang="en-GB" smtClean="0"/>
              <a:t>07/09/2021</a:t>
            </a:fld>
            <a:endParaRPr lang="en-GB"/>
          </a:p>
        </p:txBody>
      </p:sp>
      <p:sp>
        <p:nvSpPr>
          <p:cNvPr id="4" name="Footer Placeholder 3">
            <a:extLst>
              <a:ext uri="{FF2B5EF4-FFF2-40B4-BE49-F238E27FC236}">
                <a16:creationId xmlns:a16="http://schemas.microsoft.com/office/drawing/2014/main" id="{408CCBBF-39CD-4B0F-96C8-0B885DE28CB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055DAC5-7506-460A-85DF-7015AF4F3F50}"/>
              </a:ext>
            </a:extLst>
          </p:cNvPr>
          <p:cNvSpPr>
            <a:spLocks noGrp="1"/>
          </p:cNvSpPr>
          <p:nvPr>
            <p:ph type="sldNum" sz="quarter" idx="12"/>
          </p:nvPr>
        </p:nvSpPr>
        <p:spPr/>
        <p:txBody>
          <a:bodyPr/>
          <a:lstStyle/>
          <a:p>
            <a:fld id="{6E2A59BB-D46C-4C37-8DE6-168B0DC7230D}" type="slidenum">
              <a:rPr lang="en-GB" smtClean="0"/>
              <a:t>‹#›</a:t>
            </a:fld>
            <a:endParaRPr lang="en-GB"/>
          </a:p>
        </p:txBody>
      </p:sp>
    </p:spTree>
    <p:extLst>
      <p:ext uri="{BB962C8B-B14F-4D97-AF65-F5344CB8AC3E}">
        <p14:creationId xmlns:p14="http://schemas.microsoft.com/office/powerpoint/2010/main" val="4202038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24502C-79A4-44ED-8138-97ADE4892492}"/>
              </a:ext>
            </a:extLst>
          </p:cNvPr>
          <p:cNvSpPr>
            <a:spLocks noGrp="1"/>
          </p:cNvSpPr>
          <p:nvPr>
            <p:ph type="dt" sz="half" idx="10"/>
          </p:nvPr>
        </p:nvSpPr>
        <p:spPr/>
        <p:txBody>
          <a:bodyPr/>
          <a:lstStyle/>
          <a:p>
            <a:fld id="{FD50D207-8813-4B11-A138-EB02455D8C41}" type="datetimeFigureOut">
              <a:rPr lang="en-GB" smtClean="0"/>
              <a:t>07/09/2021</a:t>
            </a:fld>
            <a:endParaRPr lang="en-GB"/>
          </a:p>
        </p:txBody>
      </p:sp>
      <p:sp>
        <p:nvSpPr>
          <p:cNvPr id="3" name="Footer Placeholder 2">
            <a:extLst>
              <a:ext uri="{FF2B5EF4-FFF2-40B4-BE49-F238E27FC236}">
                <a16:creationId xmlns:a16="http://schemas.microsoft.com/office/drawing/2014/main" id="{C7958271-256B-4B96-BC81-FD7AC67DAFE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5EA6658-7209-4CA5-80BB-FD6EE177AD47}"/>
              </a:ext>
            </a:extLst>
          </p:cNvPr>
          <p:cNvSpPr>
            <a:spLocks noGrp="1"/>
          </p:cNvSpPr>
          <p:nvPr>
            <p:ph type="sldNum" sz="quarter" idx="12"/>
          </p:nvPr>
        </p:nvSpPr>
        <p:spPr/>
        <p:txBody>
          <a:bodyPr/>
          <a:lstStyle/>
          <a:p>
            <a:fld id="{6E2A59BB-D46C-4C37-8DE6-168B0DC7230D}" type="slidenum">
              <a:rPr lang="en-GB" smtClean="0"/>
              <a:t>‹#›</a:t>
            </a:fld>
            <a:endParaRPr lang="en-GB"/>
          </a:p>
        </p:txBody>
      </p:sp>
    </p:spTree>
    <p:extLst>
      <p:ext uri="{BB962C8B-B14F-4D97-AF65-F5344CB8AC3E}">
        <p14:creationId xmlns:p14="http://schemas.microsoft.com/office/powerpoint/2010/main" val="2559756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20CCB-BB86-4292-AE61-3B2C1B37BA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044BC49-54E5-48F6-BED8-10773F2EE8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6B31EB7-4B42-456B-8BC1-FC25065BEE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355535-DF29-41F7-B6D9-0BE14FD14A6B}"/>
              </a:ext>
            </a:extLst>
          </p:cNvPr>
          <p:cNvSpPr>
            <a:spLocks noGrp="1"/>
          </p:cNvSpPr>
          <p:nvPr>
            <p:ph type="dt" sz="half" idx="10"/>
          </p:nvPr>
        </p:nvSpPr>
        <p:spPr/>
        <p:txBody>
          <a:bodyPr/>
          <a:lstStyle/>
          <a:p>
            <a:fld id="{FD50D207-8813-4B11-A138-EB02455D8C41}" type="datetimeFigureOut">
              <a:rPr lang="en-GB" smtClean="0"/>
              <a:t>07/09/2021</a:t>
            </a:fld>
            <a:endParaRPr lang="en-GB"/>
          </a:p>
        </p:txBody>
      </p:sp>
      <p:sp>
        <p:nvSpPr>
          <p:cNvPr id="6" name="Footer Placeholder 5">
            <a:extLst>
              <a:ext uri="{FF2B5EF4-FFF2-40B4-BE49-F238E27FC236}">
                <a16:creationId xmlns:a16="http://schemas.microsoft.com/office/drawing/2014/main" id="{9CAA80BA-EC35-4F76-8068-76FE04C0337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D478D1E-C341-4500-94FD-6913830DA4C4}"/>
              </a:ext>
            </a:extLst>
          </p:cNvPr>
          <p:cNvSpPr>
            <a:spLocks noGrp="1"/>
          </p:cNvSpPr>
          <p:nvPr>
            <p:ph type="sldNum" sz="quarter" idx="12"/>
          </p:nvPr>
        </p:nvSpPr>
        <p:spPr/>
        <p:txBody>
          <a:bodyPr/>
          <a:lstStyle/>
          <a:p>
            <a:fld id="{6E2A59BB-D46C-4C37-8DE6-168B0DC7230D}" type="slidenum">
              <a:rPr lang="en-GB" smtClean="0"/>
              <a:t>‹#›</a:t>
            </a:fld>
            <a:endParaRPr lang="en-GB"/>
          </a:p>
        </p:txBody>
      </p:sp>
    </p:spTree>
    <p:extLst>
      <p:ext uri="{BB962C8B-B14F-4D97-AF65-F5344CB8AC3E}">
        <p14:creationId xmlns:p14="http://schemas.microsoft.com/office/powerpoint/2010/main" val="4104097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C8DE2-5EF7-4ABA-BC01-158D66E9E4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D7624FD-72BF-4F35-9415-3B707450E9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8F5BBEA-2AA1-4B89-9267-2D3536603D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9C312F-81C2-4268-9848-81B0F3C1E53B}"/>
              </a:ext>
            </a:extLst>
          </p:cNvPr>
          <p:cNvSpPr>
            <a:spLocks noGrp="1"/>
          </p:cNvSpPr>
          <p:nvPr>
            <p:ph type="dt" sz="half" idx="10"/>
          </p:nvPr>
        </p:nvSpPr>
        <p:spPr/>
        <p:txBody>
          <a:bodyPr/>
          <a:lstStyle/>
          <a:p>
            <a:fld id="{FD50D207-8813-4B11-A138-EB02455D8C41}" type="datetimeFigureOut">
              <a:rPr lang="en-GB" smtClean="0"/>
              <a:t>07/09/2021</a:t>
            </a:fld>
            <a:endParaRPr lang="en-GB"/>
          </a:p>
        </p:txBody>
      </p:sp>
      <p:sp>
        <p:nvSpPr>
          <p:cNvPr id="6" name="Footer Placeholder 5">
            <a:extLst>
              <a:ext uri="{FF2B5EF4-FFF2-40B4-BE49-F238E27FC236}">
                <a16:creationId xmlns:a16="http://schemas.microsoft.com/office/drawing/2014/main" id="{726DDE5A-F440-4858-989C-31996BF6686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1F991A-1CCB-4CAD-B928-944B0D3159A8}"/>
              </a:ext>
            </a:extLst>
          </p:cNvPr>
          <p:cNvSpPr>
            <a:spLocks noGrp="1"/>
          </p:cNvSpPr>
          <p:nvPr>
            <p:ph type="sldNum" sz="quarter" idx="12"/>
          </p:nvPr>
        </p:nvSpPr>
        <p:spPr/>
        <p:txBody>
          <a:bodyPr/>
          <a:lstStyle/>
          <a:p>
            <a:fld id="{6E2A59BB-D46C-4C37-8DE6-168B0DC7230D}" type="slidenum">
              <a:rPr lang="en-GB" smtClean="0"/>
              <a:t>‹#›</a:t>
            </a:fld>
            <a:endParaRPr lang="en-GB"/>
          </a:p>
        </p:txBody>
      </p:sp>
    </p:spTree>
    <p:extLst>
      <p:ext uri="{BB962C8B-B14F-4D97-AF65-F5344CB8AC3E}">
        <p14:creationId xmlns:p14="http://schemas.microsoft.com/office/powerpoint/2010/main" val="3641126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43A40B-F30D-4AF7-9A49-A27366B021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9294A94-23E1-4CB8-A523-521179ADB2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374917-13F6-4853-B7E1-9018B00DA2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50D207-8813-4B11-A138-EB02455D8C41}" type="datetimeFigureOut">
              <a:rPr lang="en-GB" smtClean="0"/>
              <a:t>07/09/2021</a:t>
            </a:fld>
            <a:endParaRPr lang="en-GB"/>
          </a:p>
        </p:txBody>
      </p:sp>
      <p:sp>
        <p:nvSpPr>
          <p:cNvPr id="5" name="Footer Placeholder 4">
            <a:extLst>
              <a:ext uri="{FF2B5EF4-FFF2-40B4-BE49-F238E27FC236}">
                <a16:creationId xmlns:a16="http://schemas.microsoft.com/office/drawing/2014/main" id="{9EC97D17-74FB-46E1-AA0D-3405E989E8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EA0A55E-BF00-4949-BEBB-557F3B77F4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2A59BB-D46C-4C37-8DE6-168B0DC7230D}" type="slidenum">
              <a:rPr lang="en-GB" smtClean="0"/>
              <a:t>‹#›</a:t>
            </a:fld>
            <a:endParaRPr lang="en-GB"/>
          </a:p>
        </p:txBody>
      </p:sp>
    </p:spTree>
    <p:extLst>
      <p:ext uri="{BB962C8B-B14F-4D97-AF65-F5344CB8AC3E}">
        <p14:creationId xmlns:p14="http://schemas.microsoft.com/office/powerpoint/2010/main" val="351189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4000" b="1" dirty="0"/>
              <a:t>Chapter 15: </a:t>
            </a:r>
            <a:r>
              <a:rPr lang="en-US" sz="4000" b="1" dirty="0"/>
              <a:t>Climate Change, Resilience and Transition to a Carbon Neutral Economy</a:t>
            </a:r>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dirty="0"/>
          </a:p>
        </p:txBody>
      </p:sp>
      <p:pic>
        <p:nvPicPr>
          <p:cNvPr id="5" name="Picture 4">
            <a:extLst>
              <a:ext uri="{FF2B5EF4-FFF2-40B4-BE49-F238E27FC236}">
                <a16:creationId xmlns:a16="http://schemas.microsoft.com/office/drawing/2014/main" id="{120408FB-E65D-41A2-A114-33E23165DC5F}"/>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10668000" y="15798"/>
            <a:ext cx="1523999" cy="1985287"/>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288252135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60FEA-E8B0-4EE9-A894-37B7011131E6}"/>
              </a:ext>
            </a:extLst>
          </p:cNvPr>
          <p:cNvSpPr>
            <a:spLocks noGrp="1"/>
          </p:cNvSpPr>
          <p:nvPr>
            <p:ph type="title"/>
          </p:nvPr>
        </p:nvSpPr>
        <p:spPr/>
        <p:txBody>
          <a:bodyPr/>
          <a:lstStyle/>
          <a:p>
            <a:r>
              <a:rPr lang="en-HK" dirty="0"/>
              <a:t>The circular economy model</a:t>
            </a:r>
          </a:p>
        </p:txBody>
      </p:sp>
      <p:sp>
        <p:nvSpPr>
          <p:cNvPr id="3" name="Content Placeholder 2">
            <a:extLst>
              <a:ext uri="{FF2B5EF4-FFF2-40B4-BE49-F238E27FC236}">
                <a16:creationId xmlns:a16="http://schemas.microsoft.com/office/drawing/2014/main" id="{DFF553F3-B883-42FE-89AD-B49D0D21AD2B}"/>
              </a:ext>
            </a:extLst>
          </p:cNvPr>
          <p:cNvSpPr>
            <a:spLocks noGrp="1"/>
          </p:cNvSpPr>
          <p:nvPr>
            <p:ph idx="1"/>
          </p:nvPr>
        </p:nvSpPr>
        <p:spPr/>
        <p:txBody>
          <a:bodyPr>
            <a:normAutofit/>
          </a:bodyPr>
          <a:lstStyle/>
          <a:p>
            <a:r>
              <a:rPr lang="en-US" dirty="0"/>
              <a:t>Underlying principle is better management of global resources </a:t>
            </a:r>
          </a:p>
          <a:p>
            <a:r>
              <a:rPr lang="en-US" dirty="0"/>
              <a:t>Based on an approach to economic production where the ‘take’ element of resource use is replaced by ‘reuse’ of resources through recycling, reuse, sharing and remanufacturing to create a closed-loop that minimises the use of new resources and reduces or eliminates pollution, waste and emission of carbon</a:t>
            </a:r>
          </a:p>
          <a:p>
            <a:r>
              <a:rPr lang="en-US" dirty="0"/>
              <a:t>Recognises that the current system of resource use is a major generator of GHGs and responsible for unsustainable use of both renewable and non-renewable resources</a:t>
            </a:r>
            <a:endParaRPr lang="en-HK" dirty="0"/>
          </a:p>
        </p:txBody>
      </p:sp>
      <p:sp>
        <p:nvSpPr>
          <p:cNvPr id="4" name="Footer Placeholder 3">
            <a:extLst>
              <a:ext uri="{FF2B5EF4-FFF2-40B4-BE49-F238E27FC236}">
                <a16:creationId xmlns:a16="http://schemas.microsoft.com/office/drawing/2014/main" id="{C44CAA2A-345E-486D-AB59-7FD4A5848726}"/>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4071839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99CE-3B51-47CC-987F-D21C1BD3A9E8}"/>
              </a:ext>
            </a:extLst>
          </p:cNvPr>
          <p:cNvSpPr>
            <a:spLocks noGrp="1"/>
          </p:cNvSpPr>
          <p:nvPr>
            <p:ph type="title"/>
          </p:nvPr>
        </p:nvSpPr>
        <p:spPr/>
        <p:txBody>
          <a:bodyPr/>
          <a:lstStyle/>
          <a:p>
            <a:r>
              <a:rPr lang="en-HK" dirty="0"/>
              <a:t>Degrowth</a:t>
            </a:r>
          </a:p>
        </p:txBody>
      </p:sp>
      <p:sp>
        <p:nvSpPr>
          <p:cNvPr id="3" name="Content Placeholder 2">
            <a:extLst>
              <a:ext uri="{FF2B5EF4-FFF2-40B4-BE49-F238E27FC236}">
                <a16:creationId xmlns:a16="http://schemas.microsoft.com/office/drawing/2014/main" id="{C610C761-6142-435B-96DF-9685372ECEDC}"/>
              </a:ext>
            </a:extLst>
          </p:cNvPr>
          <p:cNvSpPr>
            <a:spLocks noGrp="1"/>
          </p:cNvSpPr>
          <p:nvPr>
            <p:ph idx="1"/>
          </p:nvPr>
        </p:nvSpPr>
        <p:spPr/>
        <p:txBody>
          <a:bodyPr>
            <a:normAutofit fontScale="92500" lnSpcReduction="10000"/>
          </a:bodyPr>
          <a:lstStyle/>
          <a:p>
            <a:r>
              <a:rPr lang="en-US" dirty="0"/>
              <a:t>Degrowth is a philosophical world view that emerged from fears that the current linear production system will deplete non-renewable resources, accelerate industrialization, cause continuing deterioration of the global environment and lead to socio-economic collapse</a:t>
            </a:r>
          </a:p>
          <a:p>
            <a:r>
              <a:rPr lang="en-US" dirty="0"/>
              <a:t>Calls for drastic reduction in consumption and production </a:t>
            </a:r>
          </a:p>
          <a:p>
            <a:r>
              <a:rPr lang="en-US" dirty="0"/>
              <a:t>May be used as strategy to overcome some of the impacts of climate change</a:t>
            </a:r>
          </a:p>
          <a:p>
            <a:r>
              <a:rPr lang="en-US" dirty="0"/>
              <a:t>Central idea of degrowth is an emphasis on: quality of life rather than quantity of consumption; structural transition to service-based activities by downscaling production and consumption; investment in ecological assets; and changes in worktime as a mechanism to achieve economic stabilisation </a:t>
            </a:r>
          </a:p>
        </p:txBody>
      </p:sp>
      <p:sp>
        <p:nvSpPr>
          <p:cNvPr id="4" name="Footer Placeholder 3">
            <a:extLst>
              <a:ext uri="{FF2B5EF4-FFF2-40B4-BE49-F238E27FC236}">
                <a16:creationId xmlns:a16="http://schemas.microsoft.com/office/drawing/2014/main" id="{6A625E2A-4EFF-44BF-958B-26CFC2120987}"/>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404539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345D-8953-4EE8-9C48-74631E8B7BED}"/>
              </a:ext>
            </a:extLst>
          </p:cNvPr>
          <p:cNvSpPr>
            <a:spLocks noGrp="1"/>
          </p:cNvSpPr>
          <p:nvPr>
            <p:ph type="title"/>
          </p:nvPr>
        </p:nvSpPr>
        <p:spPr/>
        <p:txBody>
          <a:bodyPr/>
          <a:lstStyle/>
          <a:p>
            <a:r>
              <a:rPr lang="en-HK" dirty="0"/>
              <a:t>The green economy </a:t>
            </a:r>
          </a:p>
        </p:txBody>
      </p:sp>
      <p:sp>
        <p:nvSpPr>
          <p:cNvPr id="3" name="Content Placeholder 2">
            <a:extLst>
              <a:ext uri="{FF2B5EF4-FFF2-40B4-BE49-F238E27FC236}">
                <a16:creationId xmlns:a16="http://schemas.microsoft.com/office/drawing/2014/main" id="{AA21F269-19C1-43A1-8FA1-F60AA7037CEC}"/>
              </a:ext>
            </a:extLst>
          </p:cNvPr>
          <p:cNvSpPr>
            <a:spLocks noGrp="1"/>
          </p:cNvSpPr>
          <p:nvPr>
            <p:ph sz="half" idx="1"/>
          </p:nvPr>
        </p:nvSpPr>
        <p:spPr/>
        <p:txBody>
          <a:bodyPr>
            <a:normAutofit lnSpcReduction="10000"/>
          </a:bodyPr>
          <a:lstStyle/>
          <a:p>
            <a:r>
              <a:rPr lang="en-US" dirty="0"/>
              <a:t>low carbon, resource efficient and socially inclusive</a:t>
            </a:r>
          </a:p>
          <a:p>
            <a:r>
              <a:rPr lang="en-US" dirty="0"/>
              <a:t>needs a holistic approach that requires integration of social inclusiveness and the environment into economic thinking, based on the establishment of a development path that understands that natural capital is a critical economic assert and public benefit</a:t>
            </a:r>
            <a:endParaRPr lang="en-HK" dirty="0"/>
          </a:p>
        </p:txBody>
      </p:sp>
      <p:pic>
        <p:nvPicPr>
          <p:cNvPr id="6" name="Content Placeholder 5">
            <a:extLst>
              <a:ext uri="{FF2B5EF4-FFF2-40B4-BE49-F238E27FC236}">
                <a16:creationId xmlns:a16="http://schemas.microsoft.com/office/drawing/2014/main" id="{B581BF42-CA75-4F44-8A0B-504D74AB33C6}"/>
              </a:ext>
            </a:extLst>
          </p:cNvPr>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6151660" y="1340639"/>
            <a:ext cx="4785775" cy="3938357"/>
          </a:xfrm>
          <a:prstGeom prst="rect">
            <a:avLst/>
          </a:prstGeom>
        </p:spPr>
      </p:pic>
      <p:sp>
        <p:nvSpPr>
          <p:cNvPr id="4" name="Footer Placeholder 3">
            <a:extLst>
              <a:ext uri="{FF2B5EF4-FFF2-40B4-BE49-F238E27FC236}">
                <a16:creationId xmlns:a16="http://schemas.microsoft.com/office/drawing/2014/main" id="{792E1703-5465-4AC8-8BEB-F3B157931A2A}"/>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
        <p:nvSpPr>
          <p:cNvPr id="7" name="TextBox 6">
            <a:extLst>
              <a:ext uri="{FF2B5EF4-FFF2-40B4-BE49-F238E27FC236}">
                <a16:creationId xmlns:a16="http://schemas.microsoft.com/office/drawing/2014/main" id="{395C6558-F17B-4F2C-B59A-40590B5CD334}"/>
              </a:ext>
            </a:extLst>
          </p:cNvPr>
          <p:cNvSpPr txBox="1"/>
          <p:nvPr/>
        </p:nvSpPr>
        <p:spPr>
          <a:xfrm>
            <a:off x="6330072" y="5656715"/>
            <a:ext cx="4607363" cy="369332"/>
          </a:xfrm>
          <a:prstGeom prst="rect">
            <a:avLst/>
          </a:prstGeom>
          <a:noFill/>
        </p:spPr>
        <p:txBody>
          <a:bodyPr wrap="square" rtlCol="0">
            <a:spAutoFit/>
          </a:bodyPr>
          <a:lstStyle/>
          <a:p>
            <a:r>
              <a:rPr lang="en-HK" dirty="0"/>
              <a:t>Source: </a:t>
            </a:r>
            <a:r>
              <a:rPr lang="en-AU" sz="1800" dirty="0">
                <a:effectLst/>
                <a:latin typeface="Calibri" panose="020F0502020204030204" pitchFamily="34" charset="0"/>
                <a:ea typeface="Yu Mincho" panose="02020400000000000000" pitchFamily="18" charset="-128"/>
              </a:rPr>
              <a:t>Law, De Lacy, Lipman and Jiang (2016)</a:t>
            </a:r>
            <a:endParaRPr lang="en-HK" dirty="0"/>
          </a:p>
        </p:txBody>
      </p:sp>
    </p:spTree>
    <p:extLst>
      <p:ext uri="{BB962C8B-B14F-4D97-AF65-F5344CB8AC3E}">
        <p14:creationId xmlns:p14="http://schemas.microsoft.com/office/powerpoint/2010/main" val="4115873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HK" dirty="0"/>
              <a:t>Learning Objectives</a:t>
            </a:r>
            <a:endParaRPr lang="en-US" dirty="0"/>
          </a:p>
        </p:txBody>
      </p:sp>
      <p:sp>
        <p:nvSpPr>
          <p:cNvPr id="4" name="Content Placeholder 3"/>
          <p:cNvSpPr>
            <a:spLocks noGrp="1"/>
          </p:cNvSpPr>
          <p:nvPr>
            <p:ph idx="1"/>
          </p:nvPr>
        </p:nvSpPr>
        <p:spPr/>
        <p:txBody>
          <a:bodyPr/>
          <a:lstStyle/>
          <a:p>
            <a:r>
              <a:rPr lang="en-US" dirty="0"/>
              <a:t>Describe the role the Intergovernmental Panel on Climate Change (IPCC) plays in discussing climate change </a:t>
            </a:r>
          </a:p>
          <a:p>
            <a:r>
              <a:rPr lang="en-US" dirty="0"/>
              <a:t>Discuss whether tourism is a victim, winner or loser in climate change </a:t>
            </a:r>
          </a:p>
          <a:p>
            <a:r>
              <a:rPr lang="en-US" dirty="0"/>
              <a:t>Analyse tourism’s contribution to climate change </a:t>
            </a:r>
          </a:p>
          <a:p>
            <a:r>
              <a:rPr lang="en-US" dirty="0"/>
              <a:t>Discuss and analyse the concept of resilience as it relates to tourism </a:t>
            </a:r>
          </a:p>
          <a:p>
            <a:r>
              <a:rPr lang="en-US" dirty="0"/>
              <a:t>Identify various models for tourism and climate change and/or resilience</a:t>
            </a:r>
          </a:p>
        </p:txBody>
      </p:sp>
      <p:sp>
        <p:nvSpPr>
          <p:cNvPr id="2" name="Footer Placeholder 1">
            <a:extLst>
              <a:ext uri="{FF2B5EF4-FFF2-40B4-BE49-F238E27FC236}">
                <a16:creationId xmlns:a16="http://schemas.microsoft.com/office/drawing/2014/main" id="{9F6FFB16-BB6E-485E-8984-76E0418BA8F0}"/>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3941370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AC3059D-9C26-496E-92A2-2F2C670B682D}"/>
              </a:ext>
            </a:extLst>
          </p:cNvPr>
          <p:cNvSpPr>
            <a:spLocks noGrp="1"/>
          </p:cNvSpPr>
          <p:nvPr>
            <p:ph type="title"/>
          </p:nvPr>
        </p:nvSpPr>
        <p:spPr/>
        <p:txBody>
          <a:bodyPr/>
          <a:lstStyle/>
          <a:p>
            <a:r>
              <a:rPr lang="en-HK" dirty="0"/>
              <a:t>Then came climate change</a:t>
            </a:r>
          </a:p>
        </p:txBody>
      </p:sp>
      <p:sp>
        <p:nvSpPr>
          <p:cNvPr id="6" name="Content Placeholder 5">
            <a:extLst>
              <a:ext uri="{FF2B5EF4-FFF2-40B4-BE49-F238E27FC236}">
                <a16:creationId xmlns:a16="http://schemas.microsoft.com/office/drawing/2014/main" id="{12A7EAB1-F2FD-4059-8964-E28FCEE14457}"/>
              </a:ext>
            </a:extLst>
          </p:cNvPr>
          <p:cNvSpPr>
            <a:spLocks noGrp="1"/>
          </p:cNvSpPr>
          <p:nvPr>
            <p:ph sz="half" idx="1"/>
          </p:nvPr>
        </p:nvSpPr>
        <p:spPr/>
        <p:txBody>
          <a:bodyPr/>
          <a:lstStyle/>
          <a:p>
            <a:r>
              <a:rPr lang="en-HK" dirty="0"/>
              <a:t>Tourism is unique in that it is a major </a:t>
            </a:r>
            <a:r>
              <a:rPr lang="en-US" dirty="0"/>
              <a:t>contributor of greenhouse gases (GHG) and a significant victim of changing climate</a:t>
            </a:r>
          </a:p>
          <a:p>
            <a:r>
              <a:rPr lang="en-US" dirty="0"/>
              <a:t>If tourism (including air transport) was a country, it would be the 5</a:t>
            </a:r>
            <a:r>
              <a:rPr lang="en-US" baseline="30000" dirty="0"/>
              <a:t>th</a:t>
            </a:r>
            <a:r>
              <a:rPr lang="en-US" dirty="0"/>
              <a:t> largest contributor of GHG</a:t>
            </a:r>
            <a:endParaRPr lang="en-HK" dirty="0"/>
          </a:p>
        </p:txBody>
      </p:sp>
      <p:pic>
        <p:nvPicPr>
          <p:cNvPr id="9" name="Content Placeholder 8">
            <a:extLst>
              <a:ext uri="{FF2B5EF4-FFF2-40B4-BE49-F238E27FC236}">
                <a16:creationId xmlns:a16="http://schemas.microsoft.com/office/drawing/2014/main" id="{12E80FE6-804B-4476-85EB-6063B34DD021}"/>
              </a:ext>
            </a:extLst>
          </p:cNvPr>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6172200" y="1927536"/>
            <a:ext cx="5181600" cy="4147515"/>
          </a:xfrm>
        </p:spPr>
      </p:pic>
      <p:sp>
        <p:nvSpPr>
          <p:cNvPr id="4" name="Footer Placeholder 3">
            <a:extLst>
              <a:ext uri="{FF2B5EF4-FFF2-40B4-BE49-F238E27FC236}">
                <a16:creationId xmlns:a16="http://schemas.microsoft.com/office/drawing/2014/main" id="{A6BA2981-07EF-441D-B51B-B986A4F08650}"/>
              </a:ext>
            </a:extLst>
          </p:cNvPr>
          <p:cNvSpPr>
            <a:spLocks noGrp="1"/>
          </p:cNvSpPr>
          <p:nvPr>
            <p:ph type="ftr" sz="quarter" idx="11"/>
          </p:nvPr>
        </p:nvSpPr>
        <p:spPr>
          <a:xfrm>
            <a:off x="4038600" y="6356350"/>
            <a:ext cx="4114800" cy="365125"/>
          </a:xfr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727720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890" name="Rectangle 2"/>
          <p:cNvSpPr>
            <a:spLocks noGrp="1" noChangeArrowheads="1"/>
          </p:cNvSpPr>
          <p:nvPr>
            <p:ph type="title"/>
          </p:nvPr>
        </p:nvSpPr>
        <p:spPr/>
        <p:txBody>
          <a:bodyPr/>
          <a:lstStyle/>
          <a:p>
            <a:pPr eaLnBrk="1" hangingPunct="1"/>
            <a:r>
              <a:rPr lang="en-US" dirty="0"/>
              <a:t>Tourism is a Contributor</a:t>
            </a:r>
          </a:p>
        </p:txBody>
      </p:sp>
      <p:sp>
        <p:nvSpPr>
          <p:cNvPr id="677891" name="Rectangle 3"/>
          <p:cNvSpPr>
            <a:spLocks noGrp="1" noChangeArrowheads="1"/>
          </p:cNvSpPr>
          <p:nvPr>
            <p:ph idx="1"/>
          </p:nvPr>
        </p:nvSpPr>
        <p:spPr/>
        <p:txBody>
          <a:bodyPr>
            <a:normAutofit fontScale="92500"/>
          </a:bodyPr>
          <a:lstStyle/>
          <a:p>
            <a:pPr>
              <a:lnSpc>
                <a:spcPct val="120000"/>
              </a:lnSpc>
              <a:spcBef>
                <a:spcPts val="0"/>
              </a:spcBef>
            </a:pPr>
            <a:r>
              <a:rPr lang="en-GB" altLang="ko-KR" sz="2400" dirty="0">
                <a:ea typeface="Gulim" pitchFamily="34" charset="-127"/>
              </a:rPr>
              <a:t>Tourism contributes about five percent of total CO</a:t>
            </a:r>
            <a:r>
              <a:rPr lang="en-GB" altLang="ko-KR" sz="2400" baseline="-25000" dirty="0">
                <a:ea typeface="Gulim" pitchFamily="34" charset="-127"/>
              </a:rPr>
              <a:t>2</a:t>
            </a:r>
            <a:r>
              <a:rPr lang="en-GB" altLang="ko-KR" sz="2400" dirty="0">
                <a:ea typeface="Gulim" pitchFamily="34" charset="-127"/>
              </a:rPr>
              <a:t> emissions and up to 14% of all emissions when other greenhouse gases are considered (UNWTO-UNEP-UNWTO, 2008). </a:t>
            </a:r>
          </a:p>
          <a:p>
            <a:pPr>
              <a:lnSpc>
                <a:spcPct val="120000"/>
              </a:lnSpc>
              <a:spcBef>
                <a:spcPts val="0"/>
              </a:spcBef>
            </a:pPr>
            <a:r>
              <a:rPr lang="en-GB" altLang="ko-KR" sz="2400" dirty="0">
                <a:ea typeface="Gulim" pitchFamily="34" charset="-127"/>
              </a:rPr>
              <a:t>Air transport accounts for a disproportionately large three-quarters of this amount. </a:t>
            </a:r>
            <a:r>
              <a:rPr lang="en-GB" altLang="zh-TW" sz="2400" dirty="0">
                <a:ea typeface="新細明體" pitchFamily="18" charset="-120"/>
              </a:rPr>
              <a:t> </a:t>
            </a:r>
          </a:p>
          <a:p>
            <a:pPr lvl="1">
              <a:lnSpc>
                <a:spcPct val="120000"/>
              </a:lnSpc>
              <a:spcBef>
                <a:spcPts val="0"/>
              </a:spcBef>
            </a:pPr>
            <a:r>
              <a:rPr lang="en-GB" altLang="ko-KR" dirty="0">
                <a:ea typeface="Gulim" pitchFamily="34" charset="-127"/>
              </a:rPr>
              <a:t>In Europe, 11% of tourist movements are by air, yet air travel contributes 46% of tourism transport related emissions (UNWTO, 2008). </a:t>
            </a:r>
          </a:p>
          <a:p>
            <a:pPr>
              <a:lnSpc>
                <a:spcPct val="120000"/>
              </a:lnSpc>
              <a:spcBef>
                <a:spcPts val="0"/>
              </a:spcBef>
            </a:pPr>
            <a:r>
              <a:rPr lang="en-GB" altLang="ko-KR" sz="2400" dirty="0">
                <a:ea typeface="Gulim" pitchFamily="34" charset="-127"/>
              </a:rPr>
              <a:t>F</a:t>
            </a:r>
            <a:r>
              <a:rPr lang="en-GB" altLang="zh-TW" sz="2400" dirty="0">
                <a:ea typeface="新細明體" pitchFamily="18" charset="-120"/>
              </a:rPr>
              <a:t>lights of less than 500 km have the highest emission factors per capita, </a:t>
            </a:r>
          </a:p>
          <a:p>
            <a:pPr>
              <a:lnSpc>
                <a:spcPct val="120000"/>
              </a:lnSpc>
              <a:spcBef>
                <a:spcPts val="0"/>
              </a:spcBef>
            </a:pPr>
            <a:r>
              <a:rPr lang="en-GB" altLang="zh-TW" sz="2400" dirty="0">
                <a:ea typeface="新細明體" pitchFamily="18" charset="-120"/>
              </a:rPr>
              <a:t>L</a:t>
            </a:r>
            <a:r>
              <a:rPr lang="en-GB" altLang="ko-KR" sz="2400" dirty="0">
                <a:ea typeface="Gulim" pitchFamily="34" charset="-127"/>
              </a:rPr>
              <a:t>ong-haul travel accounts for only two percent of all trips but contributes 17% of global emissions (Simpson </a:t>
            </a:r>
            <a:r>
              <a:rPr lang="en-GB" altLang="ko-KR" sz="2400" i="1" dirty="0">
                <a:ea typeface="Gulim" pitchFamily="34" charset="-127"/>
              </a:rPr>
              <a:t>et al., </a:t>
            </a:r>
            <a:r>
              <a:rPr lang="en-GB" altLang="ko-KR" sz="2400" dirty="0">
                <a:ea typeface="Gulim" pitchFamily="34" charset="-127"/>
              </a:rPr>
              <a:t>2008). </a:t>
            </a:r>
          </a:p>
          <a:p>
            <a:pPr>
              <a:lnSpc>
                <a:spcPct val="120000"/>
              </a:lnSpc>
              <a:spcBef>
                <a:spcPts val="0"/>
              </a:spcBef>
            </a:pPr>
            <a:r>
              <a:rPr lang="en-GB" altLang="ko-KR" sz="2400" dirty="0">
                <a:ea typeface="Gulim" pitchFamily="34" charset="-127"/>
              </a:rPr>
              <a:t>Airborne emissions may be between 1.9 and 5.1 times more harmful than surface-based emissions</a:t>
            </a:r>
            <a:endParaRPr lang="en-US" sz="2400" dirty="0"/>
          </a:p>
        </p:txBody>
      </p:sp>
      <p:sp>
        <p:nvSpPr>
          <p:cNvPr id="2" name="Footer Placeholder 1">
            <a:extLst>
              <a:ext uri="{FF2B5EF4-FFF2-40B4-BE49-F238E27FC236}">
                <a16:creationId xmlns:a16="http://schemas.microsoft.com/office/drawing/2014/main" id="{6F307AF6-8887-4D19-8796-4AC41BE19509}"/>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866" name="Rectangle 2"/>
          <p:cNvSpPr>
            <a:spLocks noGrp="1" noChangeArrowheads="1"/>
          </p:cNvSpPr>
          <p:nvPr>
            <p:ph type="title"/>
          </p:nvPr>
        </p:nvSpPr>
        <p:spPr/>
        <p:txBody>
          <a:bodyPr/>
          <a:lstStyle/>
          <a:p>
            <a:pPr eaLnBrk="1" hangingPunct="1"/>
            <a:r>
              <a:rPr lang="en-US" dirty="0"/>
              <a:t>Tourism as a Victim?</a:t>
            </a:r>
          </a:p>
        </p:txBody>
      </p:sp>
      <p:sp>
        <p:nvSpPr>
          <p:cNvPr id="676867" name="Rectangle 3"/>
          <p:cNvSpPr>
            <a:spLocks noGrp="1" noChangeArrowheads="1"/>
          </p:cNvSpPr>
          <p:nvPr>
            <p:ph sz="half" idx="1"/>
          </p:nvPr>
        </p:nvSpPr>
        <p:spPr>
          <a:xfrm>
            <a:off x="838200" y="1825625"/>
            <a:ext cx="5716712" cy="4351338"/>
          </a:xfrm>
        </p:spPr>
        <p:txBody>
          <a:bodyPr>
            <a:normAutofit fontScale="92500" lnSpcReduction="10000"/>
          </a:bodyPr>
          <a:lstStyle/>
          <a:p>
            <a:pPr eaLnBrk="1" hangingPunct="1">
              <a:lnSpc>
                <a:spcPct val="80000"/>
              </a:lnSpc>
            </a:pPr>
            <a:r>
              <a:rPr lang="en-GB" altLang="zh-TW" dirty="0">
                <a:ea typeface="新細明體" pitchFamily="18" charset="-120"/>
              </a:rPr>
              <a:t>Sea level rise could damage beach resorts</a:t>
            </a:r>
          </a:p>
          <a:p>
            <a:pPr eaLnBrk="1" hangingPunct="1">
              <a:lnSpc>
                <a:spcPct val="80000"/>
              </a:lnSpc>
            </a:pPr>
            <a:r>
              <a:rPr lang="en-GB" altLang="zh-TW" dirty="0">
                <a:ea typeface="新細明體" pitchFamily="18" charset="-120"/>
              </a:rPr>
              <a:t>56% of existing Swiss ski resorts unviable</a:t>
            </a:r>
          </a:p>
          <a:p>
            <a:pPr eaLnBrk="1" hangingPunct="1">
              <a:lnSpc>
                <a:spcPct val="80000"/>
              </a:lnSpc>
            </a:pPr>
            <a:r>
              <a:rPr lang="en-GB" altLang="zh-TW" dirty="0">
                <a:ea typeface="新細明體" pitchFamily="18" charset="-120"/>
              </a:rPr>
              <a:t>Shift of tourist destinations towards higher latitudes and altitudes</a:t>
            </a:r>
          </a:p>
          <a:p>
            <a:pPr eaLnBrk="1" hangingPunct="1">
              <a:lnSpc>
                <a:spcPct val="80000"/>
              </a:lnSpc>
            </a:pPr>
            <a:r>
              <a:rPr lang="en-GB" altLang="zh-TW" dirty="0">
                <a:ea typeface="新細明體" pitchFamily="18" charset="-120"/>
              </a:rPr>
              <a:t>Tourists may stay closer to home</a:t>
            </a:r>
          </a:p>
          <a:p>
            <a:pPr eaLnBrk="1" hangingPunct="1">
              <a:lnSpc>
                <a:spcPct val="80000"/>
              </a:lnSpc>
            </a:pPr>
            <a:r>
              <a:rPr lang="en-GB" altLang="zh-TW" dirty="0">
                <a:ea typeface="新細明體" pitchFamily="18" charset="-120"/>
              </a:rPr>
              <a:t>Adverse economic consequences for small island nations</a:t>
            </a:r>
          </a:p>
          <a:p>
            <a:pPr eaLnBrk="1" hangingPunct="1">
              <a:lnSpc>
                <a:spcPct val="80000"/>
              </a:lnSpc>
            </a:pPr>
            <a:r>
              <a:rPr lang="en-GB" altLang="zh-TW" dirty="0">
                <a:ea typeface="新細明體" pitchFamily="18" charset="-120"/>
              </a:rPr>
              <a:t>Reef dependent destinations at risk</a:t>
            </a:r>
          </a:p>
          <a:p>
            <a:pPr eaLnBrk="1" hangingPunct="1">
              <a:lnSpc>
                <a:spcPct val="80000"/>
              </a:lnSpc>
            </a:pPr>
            <a:r>
              <a:rPr lang="en-GB" altLang="zh-TW" dirty="0">
                <a:ea typeface="新細明體" pitchFamily="18" charset="-120"/>
              </a:rPr>
              <a:t>Some places may disappear</a:t>
            </a:r>
          </a:p>
          <a:p>
            <a:pPr eaLnBrk="1" hangingPunct="1">
              <a:lnSpc>
                <a:spcPct val="80000"/>
              </a:lnSpc>
            </a:pPr>
            <a:r>
              <a:rPr lang="en-US" dirty="0"/>
              <a:t>Carbon taxes and other disincentives?</a:t>
            </a:r>
          </a:p>
        </p:txBody>
      </p:sp>
      <p:pic>
        <p:nvPicPr>
          <p:cNvPr id="3" name="Content Placeholder 2">
            <a:extLst>
              <a:ext uri="{FF2B5EF4-FFF2-40B4-BE49-F238E27FC236}">
                <a16:creationId xmlns:a16="http://schemas.microsoft.com/office/drawing/2014/main" id="{4E9C3DFE-7725-44C2-A9BA-93479FE4A390}"/>
              </a:ext>
            </a:extLst>
          </p:cNvPr>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6619721" y="1401442"/>
            <a:ext cx="5181600" cy="3886200"/>
          </a:xfrm>
          <a:prstGeom prst="rect">
            <a:avLst/>
          </a:prstGeom>
        </p:spPr>
      </p:pic>
      <p:sp>
        <p:nvSpPr>
          <p:cNvPr id="5" name="TextBox 4">
            <a:extLst>
              <a:ext uri="{FF2B5EF4-FFF2-40B4-BE49-F238E27FC236}">
                <a16:creationId xmlns:a16="http://schemas.microsoft.com/office/drawing/2014/main" id="{F7CE7C40-97CF-4B66-9895-8AEB9166F2CC}"/>
              </a:ext>
            </a:extLst>
          </p:cNvPr>
          <p:cNvSpPr txBox="1"/>
          <p:nvPr/>
        </p:nvSpPr>
        <p:spPr>
          <a:xfrm>
            <a:off x="7850705" y="5587438"/>
            <a:ext cx="3334276" cy="369332"/>
          </a:xfrm>
          <a:prstGeom prst="rect">
            <a:avLst/>
          </a:prstGeom>
          <a:noFill/>
        </p:spPr>
        <p:txBody>
          <a:bodyPr wrap="square" rtlCol="0">
            <a:spAutoFit/>
          </a:bodyPr>
          <a:lstStyle/>
          <a:p>
            <a:r>
              <a:rPr lang="en-HK" dirty="0"/>
              <a:t>Photograph by McKercher</a:t>
            </a:r>
          </a:p>
        </p:txBody>
      </p:sp>
      <p:sp>
        <p:nvSpPr>
          <p:cNvPr id="2" name="Footer Placeholder 1">
            <a:extLst>
              <a:ext uri="{FF2B5EF4-FFF2-40B4-BE49-F238E27FC236}">
                <a16:creationId xmlns:a16="http://schemas.microsoft.com/office/drawing/2014/main" id="{4961213E-B6AE-41C1-9FBA-590A40EC1A67}"/>
              </a:ext>
            </a:extLst>
          </p:cNvPr>
          <p:cNvSpPr>
            <a:spLocks noGrp="1"/>
          </p:cNvSpPr>
          <p:nvPr>
            <p:ph type="ftr" sz="quarter" idx="11"/>
          </p:nvPr>
        </p:nvSpPr>
        <p:spPr/>
        <p:txBody>
          <a:bodyPr/>
          <a:lstStyle/>
          <a:p>
            <a:r>
              <a:rPr lang="en-GB"/>
              <a:t>Tourism Theories, Concepts and Models by McKercher and Prideaux © Goodfellow Publishers 2021</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B9357-1206-4CAB-A2FA-B96A72260E5D}"/>
              </a:ext>
            </a:extLst>
          </p:cNvPr>
          <p:cNvSpPr>
            <a:spLocks noGrp="1"/>
          </p:cNvSpPr>
          <p:nvPr>
            <p:ph type="title"/>
          </p:nvPr>
        </p:nvSpPr>
        <p:spPr/>
        <p:txBody>
          <a:bodyPr/>
          <a:lstStyle/>
          <a:p>
            <a:r>
              <a:rPr lang="en-US" dirty="0"/>
              <a:t>Intergovernmental Panel on Climate Change (</a:t>
            </a:r>
            <a:r>
              <a:rPr lang="en-HK" dirty="0"/>
              <a:t>IPCC) modelling</a:t>
            </a:r>
          </a:p>
        </p:txBody>
      </p:sp>
      <p:sp>
        <p:nvSpPr>
          <p:cNvPr id="3" name="Content Placeholder 2">
            <a:extLst>
              <a:ext uri="{FF2B5EF4-FFF2-40B4-BE49-F238E27FC236}">
                <a16:creationId xmlns:a16="http://schemas.microsoft.com/office/drawing/2014/main" id="{DA543681-3536-4EE6-80E7-9845DC0278DA}"/>
              </a:ext>
            </a:extLst>
          </p:cNvPr>
          <p:cNvSpPr>
            <a:spLocks noGrp="1"/>
          </p:cNvSpPr>
          <p:nvPr>
            <p:ph idx="1"/>
          </p:nvPr>
        </p:nvSpPr>
        <p:spPr/>
        <p:txBody>
          <a:bodyPr>
            <a:normAutofit fontScale="85000" lnSpcReduction="10000"/>
          </a:bodyPr>
          <a:lstStyle/>
          <a:p>
            <a:r>
              <a:rPr lang="en-US" dirty="0"/>
              <a:t>IPPC was established in 1988 as a joint initiative of the World Meteorological Organization (WMO) and the United Nations Environment Program (UNEP) </a:t>
            </a:r>
          </a:p>
          <a:p>
            <a:r>
              <a:rPr lang="en-US" dirty="0"/>
              <a:t>Objective of providing policy makers with regular scientific assessments of the implications of climate change </a:t>
            </a:r>
          </a:p>
          <a:p>
            <a:r>
              <a:rPr lang="en-US" dirty="0"/>
              <a:t>Apart from regular assessment reports, the IPCC also produces special reports on issues that are of concern to member countries and methodology reports that outline guidelines for developing greenhouse gas inventories</a:t>
            </a:r>
          </a:p>
          <a:p>
            <a:r>
              <a:rPr lang="en-US" dirty="0"/>
              <a:t>The methodology is based on the synthesis of peer reviewed publications as well as appropriately documented industry publications by a panel of acknowledged academic experts.</a:t>
            </a:r>
          </a:p>
          <a:p>
            <a:pPr lvl="1"/>
            <a:r>
              <a:rPr lang="en-US" dirty="0"/>
              <a:t>Based on review, not the commissioning of new research </a:t>
            </a:r>
          </a:p>
          <a:p>
            <a:pPr lvl="1"/>
            <a:r>
              <a:rPr lang="en-US" dirty="0"/>
              <a:t>Number of reviewers may be several hundred</a:t>
            </a:r>
            <a:endParaRPr lang="en-HK" dirty="0"/>
          </a:p>
        </p:txBody>
      </p:sp>
      <p:sp>
        <p:nvSpPr>
          <p:cNvPr id="4" name="Footer Placeholder 3">
            <a:extLst>
              <a:ext uri="{FF2B5EF4-FFF2-40B4-BE49-F238E27FC236}">
                <a16:creationId xmlns:a16="http://schemas.microsoft.com/office/drawing/2014/main" id="{B4255DAC-8D9D-41BB-AF60-06F8EDA0F9BF}"/>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1813368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39091E1-CA62-45E5-81DE-ABF76BF847F1}"/>
              </a:ext>
            </a:extLst>
          </p:cNvPr>
          <p:cNvSpPr>
            <a:spLocks noGrp="1"/>
          </p:cNvSpPr>
          <p:nvPr>
            <p:ph type="ftr" sz="quarter" idx="4294967295"/>
          </p:nvPr>
        </p:nvSpPr>
        <p:spPr>
          <a:xfrm>
            <a:off x="0" y="6356350"/>
            <a:ext cx="4114800" cy="365125"/>
          </a:xfrm>
          <a:prstGeom prst="rect">
            <a:avLst/>
          </a:prstGeom>
        </p:spPr>
        <p:txBody>
          <a:bodyPr/>
          <a:lstStyle/>
          <a:p>
            <a:r>
              <a:rPr lang="en-GB"/>
              <a:t>Tourism Theories, Concepts and Models by McKercher and Prideaux © Goodfellow Publishers 2021</a:t>
            </a:r>
            <a:endParaRPr lang="en-GB" dirty="0"/>
          </a:p>
        </p:txBody>
      </p:sp>
      <p:pic>
        <p:nvPicPr>
          <p:cNvPr id="5" name="Picture 4">
            <a:extLst>
              <a:ext uri="{FF2B5EF4-FFF2-40B4-BE49-F238E27FC236}">
                <a16:creationId xmlns:a16="http://schemas.microsoft.com/office/drawing/2014/main" id="{908F0502-CF30-4146-83B0-64BDBB2C745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683718" y="652829"/>
            <a:ext cx="5732780" cy="5077460"/>
          </a:xfrm>
          <a:prstGeom prst="rect">
            <a:avLst/>
          </a:prstGeom>
        </p:spPr>
      </p:pic>
      <p:sp>
        <p:nvSpPr>
          <p:cNvPr id="6" name="TextBox 5">
            <a:extLst>
              <a:ext uri="{FF2B5EF4-FFF2-40B4-BE49-F238E27FC236}">
                <a16:creationId xmlns:a16="http://schemas.microsoft.com/office/drawing/2014/main" id="{828C519A-3369-4919-B8B1-B42D1D39FEBA}"/>
              </a:ext>
            </a:extLst>
          </p:cNvPr>
          <p:cNvSpPr txBox="1"/>
          <p:nvPr/>
        </p:nvSpPr>
        <p:spPr>
          <a:xfrm>
            <a:off x="7517277" y="990179"/>
            <a:ext cx="2409773" cy="3139321"/>
          </a:xfrm>
          <a:prstGeom prst="rect">
            <a:avLst/>
          </a:prstGeom>
          <a:noFill/>
        </p:spPr>
        <p:txBody>
          <a:bodyPr wrap="square" rtlCol="0">
            <a:spAutoFit/>
          </a:bodyPr>
          <a:lstStyle/>
          <a:p>
            <a:r>
              <a:rPr lang="en-US" dirty="0"/>
              <a:t>Need to engage in more than simple descriptive works</a:t>
            </a:r>
          </a:p>
          <a:p>
            <a:endParaRPr lang="en-US" dirty="0"/>
          </a:p>
          <a:p>
            <a:r>
              <a:rPr lang="en-US" dirty="0"/>
              <a:t>Model development such as this model on climate change and coral bleaching which combines science and social science to identify impacts</a:t>
            </a:r>
            <a:endParaRPr lang="en-HK" dirty="0"/>
          </a:p>
        </p:txBody>
      </p:sp>
    </p:spTree>
    <p:extLst>
      <p:ext uri="{BB962C8B-B14F-4D97-AF65-F5344CB8AC3E}">
        <p14:creationId xmlns:p14="http://schemas.microsoft.com/office/powerpoint/2010/main" val="2933868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BA3D7-482B-4F65-94A0-8EBAD19EAE3D}"/>
              </a:ext>
            </a:extLst>
          </p:cNvPr>
          <p:cNvSpPr>
            <a:spLocks noGrp="1"/>
          </p:cNvSpPr>
          <p:nvPr>
            <p:ph type="title"/>
          </p:nvPr>
        </p:nvSpPr>
        <p:spPr/>
        <p:txBody>
          <a:bodyPr/>
          <a:lstStyle/>
          <a:p>
            <a:r>
              <a:rPr lang="en-HK" dirty="0"/>
              <a:t>Resilience</a:t>
            </a:r>
          </a:p>
        </p:txBody>
      </p:sp>
      <p:sp>
        <p:nvSpPr>
          <p:cNvPr id="6" name="Content Placeholder 5">
            <a:extLst>
              <a:ext uri="{FF2B5EF4-FFF2-40B4-BE49-F238E27FC236}">
                <a16:creationId xmlns:a16="http://schemas.microsoft.com/office/drawing/2014/main" id="{9780C161-6875-46FE-9F01-DF336DE1E088}"/>
              </a:ext>
            </a:extLst>
          </p:cNvPr>
          <p:cNvSpPr>
            <a:spLocks noGrp="1"/>
          </p:cNvSpPr>
          <p:nvPr>
            <p:ph idx="1"/>
          </p:nvPr>
        </p:nvSpPr>
        <p:spPr/>
        <p:txBody>
          <a:bodyPr>
            <a:normAutofit fontScale="92500" lnSpcReduction="20000"/>
          </a:bodyPr>
          <a:lstStyle/>
          <a:p>
            <a:r>
              <a:rPr lang="en-US" dirty="0"/>
              <a:t>Climate change will create significant disruption in the tourism industry in future decades</a:t>
            </a:r>
          </a:p>
          <a:p>
            <a:r>
              <a:rPr lang="en-US" dirty="0"/>
              <a:t>How will the tourism system cope? </a:t>
            </a:r>
          </a:p>
          <a:p>
            <a:r>
              <a:rPr lang="en-US" dirty="0"/>
              <a:t>The ability to absorb and adapt to change to ensure ongoing economic and system functioning is an outcome of the level of social and economic resilience </a:t>
            </a:r>
          </a:p>
          <a:p>
            <a:r>
              <a:rPr lang="en-US" dirty="0"/>
              <a:t>Is tourism resilient?</a:t>
            </a:r>
          </a:p>
          <a:p>
            <a:r>
              <a:rPr lang="en-US" dirty="0"/>
              <a:t>Resilience - systems do not evolve in a linear fashion but according to a cycle, or loop; that the phases of the cycle roughly repeat, but the characteristics of each stage at different iterations are not necessarily identical; that the characteristics and the speed of recovery from a destabilizing event </a:t>
            </a:r>
            <a:endParaRPr lang="en-HK" dirty="0"/>
          </a:p>
        </p:txBody>
      </p:sp>
      <p:sp>
        <p:nvSpPr>
          <p:cNvPr id="5" name="Footer Placeholder 4">
            <a:extLst>
              <a:ext uri="{FF2B5EF4-FFF2-40B4-BE49-F238E27FC236}">
                <a16:creationId xmlns:a16="http://schemas.microsoft.com/office/drawing/2014/main" id="{A82FA9F5-4AC4-4A55-BCA6-46FB60B84194}"/>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222342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3ED20-5E96-475B-95BB-21753236317D}"/>
              </a:ext>
            </a:extLst>
          </p:cNvPr>
          <p:cNvSpPr>
            <a:spLocks noGrp="1"/>
          </p:cNvSpPr>
          <p:nvPr>
            <p:ph type="title"/>
          </p:nvPr>
        </p:nvSpPr>
        <p:spPr/>
        <p:txBody>
          <a:bodyPr/>
          <a:lstStyle/>
          <a:p>
            <a:r>
              <a:rPr lang="en-US" dirty="0"/>
              <a:t>Transition to a carbon-neutral economy</a:t>
            </a:r>
            <a:endParaRPr lang="en-HK" dirty="0"/>
          </a:p>
        </p:txBody>
      </p:sp>
      <p:sp>
        <p:nvSpPr>
          <p:cNvPr id="3" name="Content Placeholder 2">
            <a:extLst>
              <a:ext uri="{FF2B5EF4-FFF2-40B4-BE49-F238E27FC236}">
                <a16:creationId xmlns:a16="http://schemas.microsoft.com/office/drawing/2014/main" id="{D55E7BA4-DF26-4CB9-8E91-8DD7A04D9858}"/>
              </a:ext>
            </a:extLst>
          </p:cNvPr>
          <p:cNvSpPr>
            <a:spLocks noGrp="1"/>
          </p:cNvSpPr>
          <p:nvPr>
            <p:ph idx="1"/>
          </p:nvPr>
        </p:nvSpPr>
        <p:spPr/>
        <p:txBody>
          <a:bodyPr>
            <a:normAutofit/>
          </a:bodyPr>
          <a:lstStyle/>
          <a:p>
            <a:r>
              <a:rPr lang="en-US" dirty="0"/>
              <a:t>The need to reduce and eventually eliminate greenhouse gas emissions through transitioning to a carbon-neutral production lies at the heart of solving the problems caused by climate change</a:t>
            </a:r>
          </a:p>
          <a:p>
            <a:r>
              <a:rPr lang="en-US" dirty="0"/>
              <a:t>Transition to carbon neutrality will require radical changes to the linear economic production (take, make then dispose) that underpins resource use in the current neoliberal economic model</a:t>
            </a:r>
          </a:p>
          <a:p>
            <a:r>
              <a:rPr lang="en-US" dirty="0"/>
              <a:t>Require a switch on a global scale to a new economy that will emphasise recycling, renewable energy and regenerative farming </a:t>
            </a:r>
          </a:p>
          <a:p>
            <a:pPr marL="0" indent="0">
              <a:buNone/>
            </a:pPr>
            <a:r>
              <a:rPr lang="en-US" dirty="0"/>
              <a:t> </a:t>
            </a:r>
          </a:p>
        </p:txBody>
      </p:sp>
      <p:sp>
        <p:nvSpPr>
          <p:cNvPr id="4" name="Footer Placeholder 3">
            <a:extLst>
              <a:ext uri="{FF2B5EF4-FFF2-40B4-BE49-F238E27FC236}">
                <a16:creationId xmlns:a16="http://schemas.microsoft.com/office/drawing/2014/main" id="{9CD0CCCC-E86A-4A33-98C3-650CC67365E1}"/>
              </a:ext>
            </a:extLst>
          </p:cNvPr>
          <p:cNvSpPr>
            <a:spLocks noGrp="1"/>
          </p:cNvSpPr>
          <p:nvPr>
            <p:ph type="ftr" sz="quarter" idx="11"/>
          </p:nvPr>
        </p:nvSpPr>
        <p:spPr>
          <a:xfrm>
            <a:off x="4038600" y="6356350"/>
            <a:ext cx="4114800" cy="365125"/>
          </a:xfrm>
          <a:prstGeom prst="rect">
            <a:avLst/>
          </a:prstGeom>
        </p:spPr>
        <p:txBody>
          <a:bodyPr/>
          <a:lstStyle/>
          <a:p>
            <a:r>
              <a:rPr lang="en-GB"/>
              <a:t>Tourism Theories, Concepts and Models by McKercher and Prideaux © Goodfellow Publishers 2021</a:t>
            </a:r>
            <a:endParaRPr lang="en-GB" dirty="0"/>
          </a:p>
        </p:txBody>
      </p:sp>
    </p:spTree>
    <p:extLst>
      <p:ext uri="{BB962C8B-B14F-4D97-AF65-F5344CB8AC3E}">
        <p14:creationId xmlns:p14="http://schemas.microsoft.com/office/powerpoint/2010/main" val="8405105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1064</Words>
  <Application>Microsoft Office PowerPoint</Application>
  <PresentationFormat>Widescreen</PresentationFormat>
  <Paragraphs>73</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Learning Objectives</vt:lpstr>
      <vt:lpstr>Then came climate change</vt:lpstr>
      <vt:lpstr>Tourism is a Contributor</vt:lpstr>
      <vt:lpstr>Tourism as a Victim?</vt:lpstr>
      <vt:lpstr>Intergovernmental Panel on Climate Change (IPCC) modelling</vt:lpstr>
      <vt:lpstr>PowerPoint Presentation</vt:lpstr>
      <vt:lpstr>Resilience</vt:lpstr>
      <vt:lpstr>Transition to a carbon-neutral economy</vt:lpstr>
      <vt:lpstr>The circular economy model</vt:lpstr>
      <vt:lpstr>Degrowth</vt:lpstr>
      <vt:lpstr>The green economy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Sally North</cp:lastModifiedBy>
  <cp:revision>1</cp:revision>
  <dcterms:created xsi:type="dcterms:W3CDTF">2021-09-07T15:39:55Z</dcterms:created>
  <dcterms:modified xsi:type="dcterms:W3CDTF">2021-09-07T15:41:35Z</dcterms:modified>
</cp:coreProperties>
</file>